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77" r:id="rId5"/>
    <p:sldId id="276" r:id="rId6"/>
    <p:sldId id="280" r:id="rId7"/>
    <p:sldId id="272" r:id="rId8"/>
    <p:sldId id="274" r:id="rId9"/>
    <p:sldId id="281" r:id="rId10"/>
    <p:sldId id="282" r:id="rId11"/>
    <p:sldId id="261" r:id="rId12"/>
    <p:sldId id="264" r:id="rId13"/>
    <p:sldId id="27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2" autoAdjust="0"/>
    <p:restoredTop sz="86467" autoAdjust="0"/>
  </p:normalViewPr>
  <p:slideViewPr>
    <p:cSldViewPr>
      <p:cViewPr varScale="1">
        <p:scale>
          <a:sx n="63" d="100"/>
          <a:sy n="63" d="100"/>
        </p:scale>
        <p:origin x="-4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95005005817575E-2"/>
          <c:y val="3.5087719298245612E-2"/>
          <c:w val="0.4604042183109"/>
          <c:h val="0.9649122609673790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READING 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3"/>
                <c:pt idx="0">
                  <c:v>Literature</c:v>
                </c:pt>
                <c:pt idx="1">
                  <c:v>Informational</c:v>
                </c:pt>
                <c:pt idx="2">
                  <c:v>Fluency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33.299999999999997</c:v>
                </c:pt>
                <c:pt idx="2">
                  <c:v>33.299999999999997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47658108139526822"/>
          <c:y val="1.748406449193851E-3"/>
          <c:w val="0.47697211391555039"/>
          <c:h val="0.9057765279340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Numbers and Operations</c:v>
                </c:pt>
                <c:pt idx="1">
                  <c:v>Fractions</c:v>
                </c:pt>
                <c:pt idx="2">
                  <c:v>Measurement and Data</c:v>
                </c:pt>
                <c:pt idx="3">
                  <c:v>Operations and Algebraic Thinking </c:v>
                </c:pt>
                <c:pt idx="4">
                  <c:v>Geometry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9516042637527459E-2"/>
          <c:y val="0.58405601599404866"/>
          <c:w val="0.94906301890835076"/>
          <c:h val="0.40101860794817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A8109-15B5-4129-BE7D-E2E2B03EBBC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551A0-9464-4CC2-9316-8BBF9CFFB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5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4B5E8-BBCC-43F6-B5B1-ACECD3B9A246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EFB32-BDA4-4627-83A5-FBBC991BF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EFB32-BDA4-4627-83A5-FBBC991BFA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5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EFB32-BDA4-4627-83A5-FBBC991BFA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9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emack4.weebly.com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458200" cy="1295400"/>
          </a:xfrm>
        </p:spPr>
        <p:txBody>
          <a:bodyPr/>
          <a:lstStyle/>
          <a:p>
            <a:r>
              <a:rPr lang="en-US" sz="5400" dirty="0" smtClean="0"/>
              <a:t>Welcome to 4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Grade!</a:t>
            </a:r>
            <a:endParaRPr lang="en-US" sz="5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90800"/>
            <a:ext cx="8305800" cy="2438400"/>
          </a:xfrm>
        </p:spPr>
        <p:txBody>
          <a:bodyPr/>
          <a:lstStyle/>
          <a:p>
            <a:pPr>
              <a:buNone/>
            </a:pPr>
            <a:endParaRPr lang="en-US" sz="1000" dirty="0" smtClean="0"/>
          </a:p>
          <a:p>
            <a:pPr>
              <a:buNone/>
            </a:pPr>
            <a:endParaRPr lang="en-US" sz="1000" i="1" dirty="0" smtClean="0"/>
          </a:p>
          <a:p>
            <a:pPr>
              <a:buNone/>
            </a:pPr>
            <a:r>
              <a:rPr lang="en-US" sz="3600" dirty="0" smtClean="0"/>
              <a:t>Have you signed in online?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3600" dirty="0" smtClean="0"/>
              <a:t>If not, please visit the 4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 hallway to sign in at NateMack4.weebly.com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3" y="638794"/>
            <a:ext cx="8458200" cy="1143000"/>
          </a:xfrm>
        </p:spPr>
        <p:txBody>
          <a:bodyPr/>
          <a:lstStyle/>
          <a:p>
            <a:r>
              <a:rPr lang="en-US" sz="4200" dirty="0" smtClean="0"/>
              <a:t>Field Trips: Southern AND Northern Nevada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324435" y="1981200"/>
            <a:ext cx="25128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  <a:latin typeface="+mj-lt"/>
              </a:rPr>
              <a:t>Southern NV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Ghost Towns  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Hoover Dam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Boulder City Park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State Parks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6" y="4038600"/>
            <a:ext cx="2500312" cy="18752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0843" y="1673423"/>
            <a:ext cx="32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u="sng" dirty="0">
                <a:solidFill>
                  <a:schemeClr val="bg1"/>
                </a:solidFill>
                <a:latin typeface="+mj-lt"/>
              </a:rPr>
              <a:t>Carson City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Capital Building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Legislative Building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Stewart Indian School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Nevada State Museum</a:t>
            </a:r>
          </a:p>
        </p:txBody>
      </p:sp>
      <p:sp>
        <p:nvSpPr>
          <p:cNvPr id="4" name="Rectangle 3"/>
          <p:cNvSpPr/>
          <p:nvPr/>
        </p:nvSpPr>
        <p:spPr>
          <a:xfrm>
            <a:off x="6141243" y="1981200"/>
            <a:ext cx="24693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bg1"/>
                </a:solidFill>
                <a:latin typeface="+mj-lt"/>
              </a:rPr>
              <a:t>Virginia City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Mines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000" baseline="30000" dirty="0" smtClean="0">
                <a:solidFill>
                  <a:schemeClr val="bg1"/>
                </a:solidFill>
                <a:latin typeface="+mj-lt"/>
              </a:rPr>
              <a:t>th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Ward School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Train / Trolley Ride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1159" y="4077296"/>
            <a:ext cx="2397123" cy="1797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2687" y="4050204"/>
            <a:ext cx="2180392" cy="16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82000" cy="1143000"/>
          </a:xfrm>
        </p:spPr>
        <p:txBody>
          <a:bodyPr/>
          <a:lstStyle/>
          <a:p>
            <a:r>
              <a:rPr lang="en-US" dirty="0" smtClean="0"/>
              <a:t>Parent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19400"/>
            <a:ext cx="8305800" cy="2286000"/>
          </a:xfrm>
        </p:spPr>
        <p:txBody>
          <a:bodyPr/>
          <a:lstStyle/>
          <a:p>
            <a:pPr>
              <a:buNone/>
            </a:pPr>
            <a:endParaRPr lang="en-US" sz="800" dirty="0" smtClean="0"/>
          </a:p>
          <a:p>
            <a:r>
              <a:rPr lang="en-US" sz="2800" dirty="0" smtClean="0"/>
              <a:t>Parent conferences in December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800" dirty="0" smtClean="0"/>
              <a:t>Classroom website </a:t>
            </a:r>
            <a:r>
              <a:rPr lang="en-US" sz="2800" dirty="0" smtClean="0">
                <a:hlinkClick r:id="rId2"/>
              </a:rPr>
              <a:t>www.natemack4.weebly.com</a:t>
            </a:r>
            <a:endParaRPr lang="en-US" sz="2800" dirty="0" smtClean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900" dirty="0" smtClean="0"/>
          </a:p>
          <a:p>
            <a:r>
              <a:rPr lang="en-US" sz="2800" dirty="0" smtClean="0"/>
              <a:t>E-Mail</a:t>
            </a:r>
            <a:r>
              <a:rPr lang="en-US" sz="2800" dirty="0"/>
              <a:t/>
            </a:r>
            <a:br>
              <a:rPr lang="en-US" sz="2800" dirty="0"/>
            </a:br>
            <a:endParaRPr lang="en-US" sz="3600" dirty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67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382000" cy="1143000"/>
          </a:xfrm>
        </p:spPr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048000"/>
            <a:ext cx="8305800" cy="2667000"/>
          </a:xfrm>
        </p:spPr>
        <p:txBody>
          <a:bodyPr/>
          <a:lstStyle/>
          <a:p>
            <a:r>
              <a:rPr lang="en-US" sz="3600" dirty="0" smtClean="0"/>
              <a:t>Thank you for joining us – please visit the fourth grade hallway during the last session to tour the classrooms and sign in with your email address.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/>
          <a:lstStyle/>
          <a:p>
            <a:r>
              <a:rPr lang="en-US" b="1" dirty="0" smtClean="0"/>
              <a:t>Meet the Teachers</a:t>
            </a:r>
            <a:endParaRPr lang="en-US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67"/>
            <a:ext cx="2590800" cy="2819400"/>
          </a:xfrm>
        </p:spPr>
        <p:txBody>
          <a:bodyPr/>
          <a:lstStyle/>
          <a:p>
            <a:pPr marL="0" indent="0">
              <a:buNone/>
            </a:pPr>
            <a:r>
              <a:rPr lang="en-US" sz="1400" b="1" u="sng" dirty="0" smtClean="0"/>
              <a:t>Mrs. Hinton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FFCC66"/>
                </a:solidFill>
              </a:rPr>
              <a:t>Math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year teaching in CCSD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year teaching at Nate Mack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i="1" dirty="0" smtClean="0"/>
              <a:t>6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 year in 4</a:t>
            </a:r>
            <a:r>
              <a:rPr lang="en-US" sz="1000" i="1" baseline="30000" dirty="0" smtClean="0"/>
              <a:t>th</a:t>
            </a:r>
            <a:r>
              <a:rPr lang="en-US" sz="1000" i="1" dirty="0" smtClean="0"/>
              <a:t> grade</a:t>
            </a: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Product of  CCSD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000" dirty="0" smtClean="0"/>
              <a:t>Graduated from UNLV</a:t>
            </a:r>
          </a:p>
          <a:p>
            <a:pPr marL="0" indent="0">
              <a:buNone/>
            </a:pPr>
            <a:endParaRPr lang="en-US" sz="1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467100" y="1914994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400" b="1" u="sng" dirty="0"/>
              <a:t>Mrs. </a:t>
            </a:r>
            <a:r>
              <a:rPr lang="en-US" sz="1400" b="1" u="sng" dirty="0" err="1" smtClean="0"/>
              <a:t>Rozgay</a:t>
            </a:r>
            <a:r>
              <a:rPr lang="en-US" sz="1400" b="1" u="sng" dirty="0" smtClean="0"/>
              <a:t>-Miller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FFCC66"/>
                </a:solidFill>
              </a:rPr>
              <a:t>Informational Reading and Writing / Science and Social </a:t>
            </a:r>
            <a:r>
              <a:rPr lang="en-US" sz="1400" b="1" dirty="0" smtClean="0">
                <a:solidFill>
                  <a:srgbClr val="FFCC66"/>
                </a:solidFill>
              </a:rPr>
              <a:t>Studies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/>
              <a:t>year teaching in CCSD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/>
              <a:t>year teaching </a:t>
            </a:r>
            <a:r>
              <a:rPr lang="en-US" sz="1400" dirty="0" smtClean="0"/>
              <a:t>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grade at </a:t>
            </a:r>
            <a:r>
              <a:rPr lang="en-US" sz="1400" dirty="0"/>
              <a:t>Nate Mack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 smtClean="0"/>
          </a:p>
          <a:p>
            <a:pPr marL="0" indent="0">
              <a:buFontTx/>
              <a:buNone/>
            </a:pPr>
            <a:endParaRPr lang="en-US" sz="1400" kern="0" dirty="0" smtClean="0"/>
          </a:p>
          <a:p>
            <a:pPr marL="0" indent="0">
              <a:buFontTx/>
              <a:buNone/>
            </a:pPr>
            <a:endParaRPr lang="en-US" sz="1400" kern="0" dirty="0"/>
          </a:p>
        </p:txBody>
      </p:sp>
      <p:sp>
        <p:nvSpPr>
          <p:cNvPr id="2" name="Rectangle 1"/>
          <p:cNvSpPr/>
          <p:nvPr/>
        </p:nvSpPr>
        <p:spPr>
          <a:xfrm>
            <a:off x="6400800" y="1914994"/>
            <a:ext cx="2400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b="1" u="sng" dirty="0" smtClean="0">
                <a:solidFill>
                  <a:schemeClr val="bg1"/>
                </a:solidFill>
                <a:latin typeface="+mn-lt"/>
              </a:rPr>
              <a:t>Mr. Probert</a:t>
            </a:r>
          </a:p>
          <a:p>
            <a:r>
              <a:rPr lang="en-US" sz="1400" b="1" dirty="0">
                <a:solidFill>
                  <a:srgbClr val="FFCC66"/>
                </a:solidFill>
                <a:latin typeface="+mn-lt"/>
              </a:rPr>
              <a:t>Literature Reading and Writing / Grammar and </a:t>
            </a:r>
            <a:r>
              <a:rPr lang="en-US" sz="1400" b="1" dirty="0" smtClean="0">
                <a:solidFill>
                  <a:srgbClr val="FFCC66"/>
                </a:solidFill>
                <a:latin typeface="+mn-lt"/>
              </a:rPr>
              <a:t>Language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24</a:t>
            </a:r>
            <a:r>
              <a:rPr lang="en-US" sz="1400" baseline="30000" dirty="0" smtClean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year teaching in CCSD  </a:t>
            </a:r>
            <a:endParaRPr lang="en-US" sz="14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23 years in 3</a:t>
            </a:r>
            <a:r>
              <a:rPr lang="en-US" sz="1400" baseline="30000" dirty="0" smtClean="0">
                <a:solidFill>
                  <a:schemeClr val="bg1"/>
                </a:solidFill>
                <a:latin typeface="+mn-lt"/>
              </a:rPr>
              <a:t>rd</a:t>
            </a:r>
            <a:r>
              <a:rPr lang="en-US" sz="1400" dirty="0" smtClean="0">
                <a:solidFill>
                  <a:schemeClr val="bg1"/>
                </a:solidFill>
                <a:latin typeface="+mn-lt"/>
              </a:rPr>
              <a:t> grade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FontTx/>
              <a:buNone/>
            </a:pPr>
            <a:endParaRPr lang="en-US" sz="1400" kern="0" dirty="0"/>
          </a:p>
          <a:p>
            <a:pPr marL="0" indent="0">
              <a:buFontTx/>
              <a:buNone/>
            </a:pPr>
            <a:endParaRPr lang="en-US" sz="14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862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C66"/>
                </a:solidFill>
                <a:latin typeface="+mn-lt"/>
              </a:rPr>
              <a:t>Each subject is 80 minutes long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C66"/>
                </a:solidFill>
                <a:latin typeface="+mn-lt"/>
              </a:rPr>
              <a:t>Homeroom is for attendance and report cards </a:t>
            </a:r>
            <a:r>
              <a:rPr lang="en-US" b="1" i="1" dirty="0">
                <a:solidFill>
                  <a:srgbClr val="FFCC66"/>
                </a:solidFill>
                <a:latin typeface="+mn-lt"/>
              </a:rPr>
              <a:t>only</a:t>
            </a:r>
            <a:r>
              <a:rPr lang="en-US" dirty="0">
                <a:solidFill>
                  <a:srgbClr val="FFCC66"/>
                </a:solidFill>
                <a:latin typeface="+mn-lt"/>
              </a:rPr>
              <a:t>. Students will spend an </a:t>
            </a:r>
            <a:r>
              <a:rPr lang="en-US" b="1" u="sng" dirty="0">
                <a:solidFill>
                  <a:srgbClr val="FFCC66"/>
                </a:solidFill>
                <a:latin typeface="+mn-lt"/>
              </a:rPr>
              <a:t>equal</a:t>
            </a:r>
            <a:r>
              <a:rPr lang="en-US" dirty="0">
                <a:solidFill>
                  <a:srgbClr val="FFCC66"/>
                </a:solidFill>
                <a:latin typeface="+mn-lt"/>
              </a:rPr>
              <a:t> amount of time with each teacher in each subject area.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C66"/>
                </a:solidFill>
                <a:latin typeface="+mn-lt"/>
              </a:rPr>
              <a:t>For questions or concerns please email the </a:t>
            </a:r>
            <a:r>
              <a:rPr lang="en-US" i="1" dirty="0">
                <a:solidFill>
                  <a:srgbClr val="FFCC66"/>
                </a:solidFill>
                <a:latin typeface="+mn-lt"/>
              </a:rPr>
              <a:t>subject </a:t>
            </a:r>
            <a:r>
              <a:rPr lang="en-US" dirty="0">
                <a:solidFill>
                  <a:srgbClr val="FFCC66"/>
                </a:solidFill>
                <a:latin typeface="+mn-lt"/>
              </a:rPr>
              <a:t>teacher.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856" y="406688"/>
            <a:ext cx="6781800" cy="685799"/>
          </a:xfrm>
        </p:spPr>
        <p:txBody>
          <a:bodyPr/>
          <a:lstStyle/>
          <a:p>
            <a:pPr algn="ctr"/>
            <a:r>
              <a:rPr lang="en-US" sz="3600" b="1" u="sng" dirty="0" smtClean="0"/>
              <a:t>READING GRADES</a:t>
            </a:r>
            <a:endParaRPr lang="en-US" sz="3600" b="1" u="sng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42494840"/>
              </p:ext>
            </p:extLst>
          </p:nvPr>
        </p:nvGraphicFramePr>
        <p:xfrm>
          <a:off x="459417" y="1143000"/>
          <a:ext cx="7354887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1827579" y="4114800"/>
            <a:ext cx="5144357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u="sng" dirty="0">
                <a:solidFill>
                  <a:schemeClr val="bg1"/>
                </a:solidFill>
                <a:latin typeface="+mj-lt"/>
              </a:rPr>
              <a:t>WRITING </a:t>
            </a:r>
            <a:r>
              <a:rPr lang="en-US" sz="3200" b="1" u="sng" dirty="0" smtClean="0">
                <a:solidFill>
                  <a:schemeClr val="bg1"/>
                </a:solidFill>
                <a:latin typeface="+mj-lt"/>
              </a:rPr>
              <a:t>GRADES</a:t>
            </a:r>
          </a:p>
          <a:p>
            <a:pPr algn="ctr"/>
            <a:endParaRPr lang="en-US" sz="800" b="1" u="sng" dirty="0" smtClean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Research Papers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Fictional Pieces (Narratives)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Opinion Writing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613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527" y="381001"/>
            <a:ext cx="7772400" cy="762000"/>
          </a:xfrm>
        </p:spPr>
        <p:txBody>
          <a:bodyPr/>
          <a:lstStyle/>
          <a:p>
            <a:pPr algn="ctr"/>
            <a:r>
              <a:rPr lang="en-US" sz="3600" b="1" dirty="0" smtClean="0"/>
              <a:t>MATH GRADES</a:t>
            </a:r>
            <a:endParaRPr lang="en-US" sz="3600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44706071"/>
              </p:ext>
            </p:extLst>
          </p:nvPr>
        </p:nvGraphicFramePr>
        <p:xfrm>
          <a:off x="838200" y="1143001"/>
          <a:ext cx="74676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68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4267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chemeClr val="bg1">
                    <a:lumMod val="95000"/>
                  </a:schemeClr>
                </a:solidFill>
              </a:rPr>
              <a:t>Quiz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Given after practicing a standard in class</a:t>
            </a:r>
            <a:br>
              <a:rPr lang="en-US" sz="2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2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Considered practice for the final test</a:t>
            </a:r>
          </a:p>
          <a:p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If a student does not show mastery of a practiced standard (70% or higher), they may RETAKE the quiz after more practice.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8201" y="462455"/>
            <a:ext cx="3962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u="sng" dirty="0">
                <a:solidFill>
                  <a:schemeClr val="bg1"/>
                </a:solidFill>
              </a:rPr>
              <a:t>Test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Given at the end of a unit.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Include multiple standards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Often be worth multiple grades.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Students may NOT retake a test. 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000" i="1" dirty="0" smtClean="0">
                <a:solidFill>
                  <a:schemeClr val="bg1"/>
                </a:solidFill>
              </a:rPr>
              <a:t>Students </a:t>
            </a:r>
            <a:r>
              <a:rPr lang="en-US" sz="2000" i="1" dirty="0">
                <a:solidFill>
                  <a:schemeClr val="bg1"/>
                </a:solidFill>
              </a:rPr>
              <a:t>are encouraged to retake quizzes if needed to ensure they are ready for the final test. 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rgbClr val="FFC000"/>
                </a:solidFill>
              </a:rPr>
              <a:t/>
            </a:r>
            <a:br>
              <a:rPr lang="en-US" sz="1800" dirty="0">
                <a:solidFill>
                  <a:srgbClr val="FFC000"/>
                </a:solidFill>
              </a:rPr>
            </a:br>
            <a:endParaRPr lang="en-US" sz="1800" dirty="0">
              <a:solidFill>
                <a:srgbClr val="FFC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1" y="462455"/>
            <a:ext cx="0" cy="59400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4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924800" cy="1143000"/>
          </a:xfrm>
        </p:spPr>
        <p:txBody>
          <a:bodyPr/>
          <a:lstStyle/>
          <a:p>
            <a:r>
              <a:rPr lang="en-US" dirty="0" smtClean="0"/>
              <a:t>RETESTING POLICY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6614" y="1839310"/>
            <a:ext cx="80772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Mastery Level – 70%</a:t>
            </a:r>
          </a:p>
          <a:p>
            <a:endParaRPr lang="en-US" sz="9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Reassessments can be taken on math, science, social studies, or grammar quizzes. Reading assignments may not be retaken as the standards are practiced year round – new grades will replace older grades.</a:t>
            </a:r>
          </a:p>
          <a:p>
            <a:endParaRPr lang="en-US" sz="800" i="1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solidFill>
                  <a:srgbClr val="FFCC66"/>
                </a:solidFill>
              </a:rPr>
              <a:t>In order to retest, students must</a:t>
            </a:r>
            <a:r>
              <a:rPr lang="en-US" dirty="0" smtClean="0">
                <a:solidFill>
                  <a:srgbClr val="FFCC66"/>
                </a:solidFill>
              </a:rPr>
              <a:t>:</a:t>
            </a:r>
          </a:p>
          <a:p>
            <a:endParaRPr lang="en-US" sz="800" dirty="0" smtClean="0">
              <a:solidFill>
                <a:srgbClr val="FFCC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C66"/>
                </a:solidFill>
              </a:rPr>
              <a:t>Get a practice sheet(s) from the teacher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C66"/>
                </a:solidFill>
              </a:rPr>
              <a:t>Complete practice sheet on their own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C66"/>
                </a:solidFill>
              </a:rPr>
              <a:t>Earn at least a 90% on the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C66"/>
                </a:solidFill>
              </a:rPr>
              <a:t>Make an appointment to </a:t>
            </a:r>
            <a:r>
              <a:rPr lang="en-US" dirty="0" err="1" smtClean="0">
                <a:solidFill>
                  <a:srgbClr val="FFCC66"/>
                </a:solidFill>
              </a:rPr>
              <a:t>requiz</a:t>
            </a:r>
            <a:endParaRPr lang="en-US" dirty="0">
              <a:solidFill>
                <a:srgbClr val="FFCC66"/>
              </a:solidFill>
            </a:endParaRPr>
          </a:p>
        </p:txBody>
      </p:sp>
      <p:pic>
        <p:nvPicPr>
          <p:cNvPr id="4" name="Picture 2" descr="Z:\newtek\_backgrounds_1.02\Ryan\Power Point Templates2\School Presentation_not_done\Elements\apple_rotat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1559" y="3810000"/>
            <a:ext cx="27432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162800" cy="1143000"/>
          </a:xfrm>
        </p:spPr>
        <p:txBody>
          <a:bodyPr/>
          <a:lstStyle/>
          <a:p>
            <a:r>
              <a:rPr lang="en-US" dirty="0" smtClean="0"/>
              <a:t>Reading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 smtClean="0">
                <a:solidFill>
                  <a:srgbClr val="FFC000"/>
                </a:solidFill>
              </a:rPr>
              <a:t>Oral Book Reviews</a:t>
            </a:r>
          </a:p>
          <a:p>
            <a:r>
              <a:rPr lang="en-US" sz="2000" dirty="0" smtClean="0"/>
              <a:t>Students will present an </a:t>
            </a:r>
            <a:r>
              <a:rPr lang="en-US" sz="2000" dirty="0"/>
              <a:t>oral book review once per month</a:t>
            </a:r>
            <a:r>
              <a:rPr lang="en-US" sz="2000" dirty="0" smtClean="0"/>
              <a:t>. Each </a:t>
            </a:r>
            <a:r>
              <a:rPr lang="en-US" sz="2000" dirty="0"/>
              <a:t>student will be assigned a day to present.</a:t>
            </a:r>
          </a:p>
          <a:p>
            <a:r>
              <a:rPr lang="en-US" sz="2000" dirty="0"/>
              <a:t>Students may choose their own books </a:t>
            </a:r>
            <a:r>
              <a:rPr lang="en-US" sz="2000" i="1" dirty="0"/>
              <a:t>at their reading level</a:t>
            </a:r>
            <a:r>
              <a:rPr lang="en-US" sz="2000" dirty="0"/>
              <a:t>.</a:t>
            </a:r>
          </a:p>
          <a:p>
            <a:r>
              <a:rPr lang="en-US" sz="2000" dirty="0"/>
              <a:t>Students will alternate between fiction and non-fiction books each month.</a:t>
            </a:r>
          </a:p>
          <a:p>
            <a:r>
              <a:rPr lang="en-US" sz="2000" dirty="0"/>
              <a:t>Oral book reviews will be presented during Literature or Informational reading classes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u="sng" dirty="0" smtClean="0">
                <a:solidFill>
                  <a:srgbClr val="FFC000"/>
                </a:solidFill>
              </a:rPr>
              <a:t>OPTIONAL Battle of the Books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Read 7 of 10 books from the approved list / Pass AR quiz 80% / Challenge competition in Spring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5603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Homework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9524" y="1981200"/>
            <a:ext cx="77724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Mixed </a:t>
            </a:r>
            <a:r>
              <a:rPr lang="en-US" b="1" u="sng" dirty="0">
                <a:solidFill>
                  <a:srgbClr val="FFC000"/>
                </a:solidFill>
              </a:rPr>
              <a:t>Review </a:t>
            </a:r>
            <a:r>
              <a:rPr lang="en-US" i="1" dirty="0" smtClean="0">
                <a:solidFill>
                  <a:srgbClr val="FFC000"/>
                </a:solidFill>
              </a:rPr>
              <a:t>(daily worksheet</a:t>
            </a:r>
            <a:r>
              <a:rPr lang="en-US" i="1" dirty="0">
                <a:solidFill>
                  <a:srgbClr val="FFC000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– 4 random concept math questions</a:t>
            </a:r>
          </a:p>
          <a:p>
            <a:pPr marL="0" indent="0">
              <a:buNone/>
            </a:pPr>
            <a:endParaRPr lang="en-US" sz="105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b="1" u="sng" dirty="0">
                <a:solidFill>
                  <a:srgbClr val="FFC000"/>
                </a:solidFill>
              </a:rPr>
              <a:t>Content Practice </a:t>
            </a:r>
            <a:r>
              <a:rPr lang="en-US" i="1" dirty="0" smtClean="0">
                <a:solidFill>
                  <a:srgbClr val="FFC000"/>
                </a:solidFill>
              </a:rPr>
              <a:t>(daily worksheet</a:t>
            </a:r>
            <a:r>
              <a:rPr lang="en-US" i="1" dirty="0">
                <a:solidFill>
                  <a:srgbClr val="FFC000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– Practice of concepts taught in class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b="1" u="sng" dirty="0" err="1">
                <a:solidFill>
                  <a:srgbClr val="FFC000"/>
                </a:solidFill>
              </a:rPr>
              <a:t>XtraMath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i="1" dirty="0" smtClean="0">
                <a:solidFill>
                  <a:srgbClr val="FFC000"/>
                </a:solidFill>
              </a:rPr>
              <a:t>(every other week online) </a:t>
            </a:r>
            <a:r>
              <a:rPr lang="en-US" i="1" dirty="0" smtClean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chemeClr val="bg1"/>
                </a:solidFill>
              </a:rPr>
              <a:t>Multiplication Fact practice to be completed 3 times a week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C000"/>
                </a:solidFill>
              </a:rPr>
              <a:t>ScootPad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i="1" dirty="0" smtClean="0">
                <a:solidFill>
                  <a:srgbClr val="FFC000"/>
                </a:solidFill>
              </a:rPr>
              <a:t>(every other week online) </a:t>
            </a:r>
            <a:r>
              <a:rPr lang="en-US" i="1" dirty="0" smtClean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chemeClr val="bg1"/>
                </a:solidFill>
              </a:rPr>
              <a:t>Differentiated Practice based on student learning </a:t>
            </a:r>
            <a:r>
              <a:rPr lang="en-US" dirty="0" smtClean="0">
                <a:solidFill>
                  <a:schemeClr val="bg1"/>
                </a:solidFill>
              </a:rPr>
              <a:t>path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1143000"/>
          </a:xfrm>
        </p:spPr>
        <p:txBody>
          <a:bodyPr/>
          <a:lstStyle/>
          <a:p>
            <a:r>
              <a:rPr lang="en-US" smtClean="0"/>
              <a:t>Grammar Homework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981200"/>
            <a:ext cx="8001000" cy="257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105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800" b="1" u="sng" dirty="0">
                <a:solidFill>
                  <a:srgbClr val="FFC000"/>
                </a:solidFill>
              </a:rPr>
              <a:t>Content Practice </a:t>
            </a:r>
            <a:r>
              <a:rPr lang="en-US" sz="2800" i="1" dirty="0" smtClean="0">
                <a:solidFill>
                  <a:srgbClr val="FFC000"/>
                </a:solidFill>
              </a:rPr>
              <a:t>(worksheet AS NEEDED) </a:t>
            </a:r>
            <a:r>
              <a:rPr lang="en-US" sz="2800" dirty="0">
                <a:solidFill>
                  <a:schemeClr val="bg1"/>
                </a:solidFill>
              </a:rPr>
              <a:t>– Practice of concepts taught in class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2800" b="1" u="sng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FFC000"/>
                </a:solidFill>
              </a:rPr>
              <a:t>ScootPad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i="1" dirty="0">
                <a:solidFill>
                  <a:srgbClr val="FFC000"/>
                </a:solidFill>
              </a:rPr>
              <a:t>(</a:t>
            </a:r>
            <a:r>
              <a:rPr lang="en-US" sz="2800" i="1" dirty="0" smtClean="0">
                <a:solidFill>
                  <a:srgbClr val="FFC000"/>
                </a:solidFill>
              </a:rPr>
              <a:t>every </a:t>
            </a:r>
            <a:r>
              <a:rPr lang="en-US" sz="2800" i="1" dirty="0">
                <a:solidFill>
                  <a:srgbClr val="FFC000"/>
                </a:solidFill>
              </a:rPr>
              <a:t>week online) </a:t>
            </a:r>
            <a:r>
              <a:rPr lang="en-US" sz="2800" i="1" dirty="0">
                <a:solidFill>
                  <a:schemeClr val="bg1"/>
                </a:solidFill>
              </a:rPr>
              <a:t>– </a:t>
            </a:r>
            <a:r>
              <a:rPr lang="en-US" sz="2800" dirty="0" smtClean="0">
                <a:solidFill>
                  <a:schemeClr val="bg1"/>
                </a:solidFill>
              </a:rPr>
              <a:t>Online practice of skills learned in class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_SchoolPresentation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90874C-63AE-4E35-B2A1-BFA930210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AF_SchoolPresentation</Template>
  <TotalTime>17183</TotalTime>
  <Words>505</Words>
  <Application>Microsoft Office PowerPoint</Application>
  <PresentationFormat>On-screen Show (4:3)</PresentationFormat>
  <Paragraphs>105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AF_SchoolPresentation</vt:lpstr>
      <vt:lpstr>Welcome to 4th Grade!</vt:lpstr>
      <vt:lpstr>Meet the Teachers</vt:lpstr>
      <vt:lpstr>PowerPoint Presentation</vt:lpstr>
      <vt:lpstr>PowerPoint Presentation</vt:lpstr>
      <vt:lpstr>PowerPoint Presentation</vt:lpstr>
      <vt:lpstr>RETESTING POLICY </vt:lpstr>
      <vt:lpstr>Reading Homework</vt:lpstr>
      <vt:lpstr>Math Homework</vt:lpstr>
      <vt:lpstr>Grammar Homework</vt:lpstr>
      <vt:lpstr>Field Trips: Southern AND Northern Nevada</vt:lpstr>
      <vt:lpstr>Parent Communication</vt:lpstr>
      <vt:lpstr>Thank You!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4th Grade!</dc:title>
  <dc:creator>AshleyJeremy</dc:creator>
  <cp:lastModifiedBy>LocalAdmin</cp:lastModifiedBy>
  <cp:revision>81</cp:revision>
  <cp:lastPrinted>2012-08-23T21:53:16Z</cp:lastPrinted>
  <dcterms:created xsi:type="dcterms:W3CDTF">2012-08-06T02:04:28Z</dcterms:created>
  <dcterms:modified xsi:type="dcterms:W3CDTF">2016-09-01T15:28:13Z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TC103368119990</vt:lpwstr>
  </property>
</Properties>
</file>